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91" r:id="rId4"/>
    <p:sldId id="292" r:id="rId5"/>
    <p:sldId id="293" r:id="rId6"/>
    <p:sldId id="294" r:id="rId7"/>
    <p:sldId id="274" r:id="rId8"/>
    <p:sldId id="288" r:id="rId9"/>
    <p:sldId id="297" r:id="rId10"/>
    <p:sldId id="298" r:id="rId11"/>
    <p:sldId id="295" r:id="rId12"/>
    <p:sldId id="296"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2826" y="102"/>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2/24/2023</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tif"/></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tif"/></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tif"/></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tif"/></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25C41F6-54FF-D0C7-AAB7-E001FC5C4842}"/>
              </a:ext>
            </a:extLst>
          </p:cNvPr>
          <p:cNvGraphicFramePr>
            <a:graphicFrameLocks noGrp="1"/>
          </p:cNvGraphicFramePr>
          <p:nvPr>
            <p:extLst>
              <p:ext uri="{D42A27DB-BD31-4B8C-83A1-F6EECF244321}">
                <p14:modId xmlns:p14="http://schemas.microsoft.com/office/powerpoint/2010/main" val="2501540844"/>
              </p:ext>
            </p:extLst>
          </p:nvPr>
        </p:nvGraphicFramePr>
        <p:xfrm>
          <a:off x="453005" y="675080"/>
          <a:ext cx="6409185" cy="1010666"/>
        </p:xfrm>
        <a:graphic>
          <a:graphicData uri="http://schemas.openxmlformats.org/drawingml/2006/table">
            <a:tbl>
              <a:tblPr firstRow="1" bandRow="1">
                <a:tableStyleId>{F5AB1C69-6EDB-4FF4-983F-18BD219EF322}</a:tableStyleId>
              </a:tblPr>
              <a:tblGrid>
                <a:gridCol w="1281837">
                  <a:extLst>
                    <a:ext uri="{9D8B030D-6E8A-4147-A177-3AD203B41FA5}">
                      <a16:colId xmlns:a16="http://schemas.microsoft.com/office/drawing/2014/main" val="4170059973"/>
                    </a:ext>
                  </a:extLst>
                </a:gridCol>
                <a:gridCol w="1281837">
                  <a:extLst>
                    <a:ext uri="{9D8B030D-6E8A-4147-A177-3AD203B41FA5}">
                      <a16:colId xmlns:a16="http://schemas.microsoft.com/office/drawing/2014/main" val="3804505984"/>
                    </a:ext>
                  </a:extLst>
                </a:gridCol>
                <a:gridCol w="1281837">
                  <a:extLst>
                    <a:ext uri="{9D8B030D-6E8A-4147-A177-3AD203B41FA5}">
                      <a16:colId xmlns:a16="http://schemas.microsoft.com/office/drawing/2014/main" val="2494225639"/>
                    </a:ext>
                  </a:extLst>
                </a:gridCol>
                <a:gridCol w="1281837">
                  <a:extLst>
                    <a:ext uri="{9D8B030D-6E8A-4147-A177-3AD203B41FA5}">
                      <a16:colId xmlns:a16="http://schemas.microsoft.com/office/drawing/2014/main" val="1447170996"/>
                    </a:ext>
                  </a:extLst>
                </a:gridCol>
                <a:gridCol w="1281837">
                  <a:extLst>
                    <a:ext uri="{9D8B030D-6E8A-4147-A177-3AD203B41FA5}">
                      <a16:colId xmlns:a16="http://schemas.microsoft.com/office/drawing/2014/main" val="4161050912"/>
                    </a:ext>
                  </a:extLst>
                </a:gridCol>
              </a:tblGrid>
              <a:tr h="370840">
                <a:tc>
                  <a:txBody>
                    <a:bodyPr/>
                    <a:lstStyle/>
                    <a:p>
                      <a:r>
                        <a:rPr lang="en-US" dirty="0">
                          <a:solidFill>
                            <a:schemeClr val="tx1"/>
                          </a:solidFill>
                        </a:rPr>
                        <a:t>Mini Popper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Colt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Pepper poppers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Plates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Wall feet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0119831"/>
                  </a:ext>
                </a:extLst>
              </a:tr>
              <a:tr h="370840">
                <a:tc>
                  <a:txBody>
                    <a:bodyPr/>
                    <a:lstStyle/>
                    <a:p>
                      <a:pPr algn="r" rtl="0" fontAlgn="b"/>
                      <a:r>
                        <a:rPr lang="en-US" dirty="0">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5</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dirty="0">
                          <a:effectLst/>
                        </a:rPr>
                        <a:t>61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30408"/>
                  </a:ext>
                </a:extLst>
              </a:tr>
            </a:tbl>
          </a:graphicData>
        </a:graphic>
      </p:graphicFrame>
      <p:graphicFrame>
        <p:nvGraphicFramePr>
          <p:cNvPr id="4" name="Table 4">
            <a:extLst>
              <a:ext uri="{FF2B5EF4-FFF2-40B4-BE49-F238E27FC236}">
                <a16:creationId xmlns:a16="http://schemas.microsoft.com/office/drawing/2014/main" id="{CE472222-3BBF-262A-0333-7CD8027325E9}"/>
              </a:ext>
            </a:extLst>
          </p:cNvPr>
          <p:cNvGraphicFramePr>
            <a:graphicFrameLocks noGrp="1"/>
          </p:cNvGraphicFramePr>
          <p:nvPr>
            <p:extLst>
              <p:ext uri="{D42A27DB-BD31-4B8C-83A1-F6EECF244321}">
                <p14:modId xmlns:p14="http://schemas.microsoft.com/office/powerpoint/2010/main" val="4243325259"/>
              </p:ext>
            </p:extLst>
          </p:nvPr>
        </p:nvGraphicFramePr>
        <p:xfrm>
          <a:off x="453004" y="2567031"/>
          <a:ext cx="6409186" cy="4425152"/>
        </p:xfrm>
        <a:graphic>
          <a:graphicData uri="http://schemas.openxmlformats.org/drawingml/2006/table">
            <a:tbl>
              <a:tblPr firstRow="1" bandRow="1">
                <a:tableStyleId>{F5AB1C69-6EDB-4FF4-983F-18BD219EF322}</a:tableStyleId>
              </a:tblPr>
              <a:tblGrid>
                <a:gridCol w="545286">
                  <a:extLst>
                    <a:ext uri="{9D8B030D-6E8A-4147-A177-3AD203B41FA5}">
                      <a16:colId xmlns:a16="http://schemas.microsoft.com/office/drawing/2014/main" val="331639266"/>
                    </a:ext>
                  </a:extLst>
                </a:gridCol>
                <a:gridCol w="1285910">
                  <a:extLst>
                    <a:ext uri="{9D8B030D-6E8A-4147-A177-3AD203B41FA5}">
                      <a16:colId xmlns:a16="http://schemas.microsoft.com/office/drawing/2014/main" val="257493340"/>
                    </a:ext>
                  </a:extLst>
                </a:gridCol>
                <a:gridCol w="1037840">
                  <a:extLst>
                    <a:ext uri="{9D8B030D-6E8A-4147-A177-3AD203B41FA5}">
                      <a16:colId xmlns:a16="http://schemas.microsoft.com/office/drawing/2014/main" val="729230631"/>
                    </a:ext>
                  </a:extLst>
                </a:gridCol>
                <a:gridCol w="721454">
                  <a:extLst>
                    <a:ext uri="{9D8B030D-6E8A-4147-A177-3AD203B41FA5}">
                      <a16:colId xmlns:a16="http://schemas.microsoft.com/office/drawing/2014/main" val="3615435068"/>
                    </a:ext>
                  </a:extLst>
                </a:gridCol>
                <a:gridCol w="402671">
                  <a:extLst>
                    <a:ext uri="{9D8B030D-6E8A-4147-A177-3AD203B41FA5}">
                      <a16:colId xmlns:a16="http://schemas.microsoft.com/office/drawing/2014/main" val="853339526"/>
                    </a:ext>
                  </a:extLst>
                </a:gridCol>
                <a:gridCol w="604007">
                  <a:extLst>
                    <a:ext uri="{9D8B030D-6E8A-4147-A177-3AD203B41FA5}">
                      <a16:colId xmlns:a16="http://schemas.microsoft.com/office/drawing/2014/main" val="1023579958"/>
                    </a:ext>
                  </a:extLst>
                </a:gridCol>
                <a:gridCol w="1812018">
                  <a:extLst>
                    <a:ext uri="{9D8B030D-6E8A-4147-A177-3AD203B41FA5}">
                      <a16:colId xmlns:a16="http://schemas.microsoft.com/office/drawing/2014/main" val="2921621344"/>
                    </a:ext>
                  </a:extLst>
                </a:gridCol>
              </a:tblGrid>
              <a:tr h="472168">
                <a:tc>
                  <a:txBody>
                    <a:bodyPr/>
                    <a:lstStyle/>
                    <a:p>
                      <a:pPr rtl="0" fontAlgn="b"/>
                      <a:r>
                        <a:rPr lang="en-US" b="1" dirty="0">
                          <a:solidFill>
                            <a:schemeClr val="tx1"/>
                          </a:solidFill>
                          <a:effectLst/>
                        </a:rPr>
                        <a:t>Bay</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Stage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Target Type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Count</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a:solidFill>
                            <a:schemeClr val="tx1"/>
                          </a:solidFill>
                          <a:effectLst/>
                        </a:rPr>
                        <a:t>NS</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Total</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b="1" dirty="0">
                          <a:solidFill>
                            <a:schemeClr val="tx1"/>
                          </a:solidFill>
                          <a:effectLst/>
                        </a:rPr>
                        <a:t>Hard Cover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2292689"/>
                  </a:ext>
                </a:extLst>
              </a:tr>
              <a:tr h="472168">
                <a:tc>
                  <a:txBody>
                    <a:bodyPr/>
                    <a:lstStyle/>
                    <a:p>
                      <a:pPr rtl="0" fontAlgn="b"/>
                      <a:r>
                        <a:rPr lang="en-US" dirty="0">
                          <a:effectLst/>
                        </a:rPr>
                        <a:t>A3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What Is My Purpose?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Left Diag 2 Right Diag 1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11020"/>
                  </a:ext>
                </a:extLst>
              </a:tr>
              <a:tr h="472168">
                <a:tc>
                  <a:txBody>
                    <a:bodyPr/>
                    <a:lstStyle/>
                    <a:p>
                      <a:pPr rtl="0" fontAlgn="b"/>
                      <a:r>
                        <a:rPr lang="en-US">
                          <a:effectLst/>
                        </a:rPr>
                        <a:t>A2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All Open?</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8621848"/>
                  </a:ext>
                </a:extLst>
              </a:tr>
              <a:tr h="472168">
                <a:tc>
                  <a:txBody>
                    <a:bodyPr/>
                    <a:lstStyle/>
                    <a:p>
                      <a:pPr rtl="0" fontAlgn="b"/>
                      <a:r>
                        <a:rPr lang="en-US">
                          <a:effectLst/>
                        </a:rPr>
                        <a:t>B1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Odd</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Tux 1 Right Diag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7853097"/>
                  </a:ext>
                </a:extLst>
              </a:tr>
              <a:tr h="472168">
                <a:tc>
                  <a:txBody>
                    <a:bodyPr/>
                    <a:lstStyle/>
                    <a:p>
                      <a:pPr rtl="0" fontAlgn="b"/>
                      <a:r>
                        <a:rPr lang="en-US">
                          <a:effectLst/>
                        </a:rPr>
                        <a:t>B2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09-10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USPSA</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6</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2</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8</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3922692"/>
                  </a:ext>
                </a:extLst>
              </a:tr>
              <a:tr h="472168">
                <a:tc>
                  <a:txBody>
                    <a:bodyPr/>
                    <a:lstStyle/>
                    <a:p>
                      <a:pPr rtl="0" fontAlgn="b"/>
                      <a:r>
                        <a:rPr lang="en-US">
                          <a:effectLst/>
                        </a:rPr>
                        <a:t>B3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Be Careful What You Wish For</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10</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11</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1 Right Diag 2 50% </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343723"/>
                  </a:ext>
                </a:extLst>
              </a:tr>
              <a:tr h="472168">
                <a:tc>
                  <a:txBody>
                    <a:bodyPr/>
                    <a:lstStyle/>
                    <a:p>
                      <a:pPr rtl="0" fontAlgn="b"/>
                      <a:r>
                        <a:rPr lang="en-US">
                          <a:effectLst/>
                        </a:rPr>
                        <a:t>B4</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Just for Mike</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r>
                        <a:rPr lang="en-US">
                          <a:effectLst/>
                        </a:rPr>
                        <a:t>IPSC</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b"/>
                      <a:r>
                        <a:rPr lang="en-US">
                          <a:effectLst/>
                        </a:rPr>
                        <a:t>3</a:t>
                      </a: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b"/>
                      <a:endParaRPr lang="en-US" dirty="0">
                        <a:effectLst/>
                      </a:endParaRPr>
                    </a:p>
                  </a:txBody>
                  <a:tcPr marL="28575" marR="2857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7162383"/>
                  </a:ext>
                </a:extLst>
              </a:tr>
            </a:tbl>
          </a:graphicData>
        </a:graphic>
      </p:graphicFrame>
    </p:spTree>
    <p:extLst>
      <p:ext uri="{BB962C8B-B14F-4D97-AF65-F5344CB8AC3E}">
        <p14:creationId xmlns:p14="http://schemas.microsoft.com/office/powerpoint/2010/main" val="3317094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Be Careful What You Wish For</a:t>
            </a:r>
          </a:p>
          <a:p>
            <a:pPr algn="ctr"/>
            <a:r>
              <a:rPr lang="en-US" b="1" dirty="0"/>
              <a:t>Written Stage Briefing</a:t>
            </a:r>
          </a:p>
          <a:p>
            <a:r>
              <a:rPr lang="en-US" dirty="0"/>
              <a:t>Scoring: Comstock</a:t>
            </a:r>
            <a:br>
              <a:rPr lang="en-US" dirty="0"/>
            </a:br>
            <a:r>
              <a:rPr lang="en-US" dirty="0"/>
              <a:t>Rounds: 26 rounds</a:t>
            </a:r>
          </a:p>
          <a:p>
            <a:r>
              <a:rPr lang="en-US" dirty="0"/>
              <a:t>Targets: 13 IPSC</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9363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For Mike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B4</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IPSC, 2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BCCAE5-6AF1-5D90-B312-142E2AC11D38}"/>
              </a:ext>
            </a:extLst>
          </p:cNvPr>
          <p:cNvPicPr>
            <a:picLocks noChangeAspect="1"/>
          </p:cNvPicPr>
          <p:nvPr/>
        </p:nvPicPr>
        <p:blipFill>
          <a:blip r:embed="rId5"/>
          <a:stretch>
            <a:fillRect/>
          </a:stretch>
        </p:blipFill>
        <p:spPr>
          <a:xfrm>
            <a:off x="1198346" y="3109338"/>
            <a:ext cx="5124980" cy="64415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740307"/>
          </a:xfrm>
          <a:prstGeom prst="rect">
            <a:avLst/>
          </a:prstGeom>
          <a:noFill/>
        </p:spPr>
        <p:txBody>
          <a:bodyPr wrap="square" rtlCol="0">
            <a:spAutoFit/>
          </a:bodyPr>
          <a:lstStyle/>
          <a:p>
            <a:pPr algn="ctr"/>
            <a:r>
              <a:rPr lang="en-US" b="1" dirty="0"/>
              <a:t>Just for Mike</a:t>
            </a:r>
          </a:p>
          <a:p>
            <a:pPr algn="ctr"/>
            <a:r>
              <a:rPr lang="en-US" b="1" dirty="0"/>
              <a:t>Written Stage Briefing</a:t>
            </a:r>
          </a:p>
          <a:p>
            <a:r>
              <a:rPr lang="en-US" dirty="0"/>
              <a:t>Scoring: Comstock</a:t>
            </a:r>
            <a:br>
              <a:rPr lang="en-US" dirty="0"/>
            </a:br>
            <a:r>
              <a:rPr lang="en-US" dirty="0"/>
              <a:t>Rounds: 8</a:t>
            </a:r>
          </a:p>
          <a:p>
            <a:r>
              <a:rPr lang="en-US" dirty="0"/>
              <a:t>Targets: 3 IPSC, 2 steel</a:t>
            </a:r>
          </a:p>
          <a:p>
            <a:endParaRPr lang="en-US" dirty="0"/>
          </a:p>
          <a:p>
            <a:r>
              <a:rPr lang="en-US" dirty="0"/>
              <a:t>Handgun start position: inside the shooting area, facing </a:t>
            </a:r>
            <a:r>
              <a:rPr lang="en-US" dirty="0" err="1"/>
              <a:t>uprange</a:t>
            </a:r>
            <a:r>
              <a:rPr lang="en-US" dirty="0"/>
              <a:t>, wrists above shoulders. Handgun is loaded and holstered.</a:t>
            </a:r>
          </a:p>
          <a:p>
            <a:endParaRPr lang="en-US" dirty="0"/>
          </a:p>
          <a:p>
            <a:r>
              <a:rPr lang="en-US" dirty="0"/>
              <a:t>PCC start position: inside the shooting area, wrists above shoulders. Loaded carbine is held with both hands, safety on.</a:t>
            </a:r>
          </a:p>
          <a:p>
            <a:endParaRPr lang="en-US" dirty="0"/>
          </a:p>
          <a:p>
            <a:r>
              <a:rPr lang="en-US" dirty="0"/>
              <a:t>Stage Procedure: on the audible start signal, engage targets as they become available from within the shooting area. P2 activates the drop turner and the swinger. The drop turner is a disappearing target and the swinger remains visible at rest.</a:t>
            </a:r>
          </a:p>
          <a:p>
            <a:endParaRPr lang="en-US" dirty="0"/>
          </a:p>
          <a:p>
            <a:r>
              <a:rPr lang="en-US" dirty="0"/>
              <a:t>Appendix A3, Facing </a:t>
            </a:r>
            <a:r>
              <a:rPr lang="en-US" dirty="0" err="1"/>
              <a:t>uprange</a:t>
            </a:r>
            <a:r>
              <a:rPr lang="en-US" dirty="0"/>
              <a:t>: Face and feet pointing directly (180 degrees) away from the backstop with shoulders and hips square to the backstop.  A natural, "toes out" stance is  acceptable and meets the standard of feet pointing directly away from the backstop, as long as both feet do not point in the same direction, and the rest of the position requirements are satisfied.</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99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59E6D1E1-BA00-A646-4521-077F54EEF2D1}"/>
              </a:ext>
            </a:extLst>
          </p:cNvPr>
          <p:cNvGraphicFramePr>
            <a:graphicFrameLocks noGrp="1"/>
          </p:cNvGraphicFramePr>
          <p:nvPr>
            <p:extLst>
              <p:ext uri="{D42A27DB-BD31-4B8C-83A1-F6EECF244321}">
                <p14:modId xmlns:p14="http://schemas.microsoft.com/office/powerpoint/2010/main" val="2816072656"/>
              </p:ext>
            </p:extLst>
          </p:nvPr>
        </p:nvGraphicFramePr>
        <p:xfrm>
          <a:off x="1219200" y="784137"/>
          <a:ext cx="4876800" cy="5933440"/>
        </p:xfrm>
        <a:graphic>
          <a:graphicData uri="http://schemas.openxmlformats.org/drawingml/2006/table">
            <a:tbl>
              <a:tblPr firstRow="1" bandRow="1">
                <a:tableStyleId>{F5AB1C69-6EDB-4FF4-983F-18BD219EF322}</a:tableStyleId>
              </a:tblPr>
              <a:tblGrid>
                <a:gridCol w="2438400">
                  <a:extLst>
                    <a:ext uri="{9D8B030D-6E8A-4147-A177-3AD203B41FA5}">
                      <a16:colId xmlns:a16="http://schemas.microsoft.com/office/drawing/2014/main" val="3356310861"/>
                    </a:ext>
                  </a:extLst>
                </a:gridCol>
                <a:gridCol w="2438400">
                  <a:extLst>
                    <a:ext uri="{9D8B030D-6E8A-4147-A177-3AD203B41FA5}">
                      <a16:colId xmlns:a16="http://schemas.microsoft.com/office/drawing/2014/main" val="921683560"/>
                    </a:ext>
                  </a:extLst>
                </a:gridCol>
              </a:tblGrid>
              <a:tr h="370840">
                <a:tc>
                  <a:txBody>
                    <a:bodyPr/>
                    <a:lstStyle/>
                    <a:p>
                      <a:r>
                        <a:rPr lang="en-US" dirty="0">
                          <a:solidFill>
                            <a:schemeClr val="tx1"/>
                          </a:solidFill>
                        </a:rPr>
                        <a:t>Prop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Stage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82244"/>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1 – 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174961"/>
                  </a:ext>
                </a:extLst>
              </a:tr>
              <a:tr h="370840">
                <a:tc>
                  <a:txBody>
                    <a:bodyPr/>
                    <a:lstStyle/>
                    <a:p>
                      <a:r>
                        <a:rPr lang="en-US" dirty="0">
                          <a:solidFill>
                            <a:schemeClr val="tx1"/>
                          </a:solidFill>
                        </a:rPr>
                        <a:t>Stomp pad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1"/>
                          </a:solidFill>
                        </a:rPr>
                        <a:t>1 – A3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722030"/>
                  </a:ext>
                </a:extLst>
              </a:tr>
              <a:tr h="370840">
                <a:tc>
                  <a:txBody>
                    <a:bodyPr/>
                    <a:lstStyle/>
                    <a:p>
                      <a:r>
                        <a:rPr lang="en-US" dirty="0">
                          <a:solidFill>
                            <a:schemeClr val="tx1"/>
                          </a:solidFill>
                        </a:rPr>
                        <a:t>Swinger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chemeClr val="tx1"/>
                          </a:solidFill>
                        </a:rPr>
                        <a:t>6 – B4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6679809"/>
                  </a:ext>
                </a:extLst>
              </a:tr>
              <a:tr h="370840">
                <a:tc>
                  <a:txBody>
                    <a:bodyPr/>
                    <a:lstStyle/>
                    <a:p>
                      <a:r>
                        <a:rPr lang="en-US" dirty="0">
                          <a:solidFill>
                            <a:schemeClr val="tx1"/>
                          </a:solidFill>
                        </a:rPr>
                        <a:t>Drop turner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solidFill>
                            <a:schemeClr val="tx1"/>
                          </a:solidFill>
                        </a:rPr>
                        <a:t>6 – B4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3336169"/>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891965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0007846"/>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991791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287143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061005"/>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2716424"/>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65837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5368132"/>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720797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266860"/>
                  </a:ext>
                </a:extLst>
              </a:tr>
              <a:tr h="370840">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6414699"/>
                  </a:ext>
                </a:extLst>
              </a:tr>
            </a:tbl>
          </a:graphicData>
        </a:graphic>
      </p:graphicFrame>
    </p:spTree>
    <p:extLst>
      <p:ext uri="{BB962C8B-B14F-4D97-AF65-F5344CB8AC3E}">
        <p14:creationId xmlns:p14="http://schemas.microsoft.com/office/powerpoint/2010/main" val="214233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 Is My Purpose?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A3</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swinger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4680EB1-36F0-0CEC-00E1-79B3F7A135A1}"/>
              </a:ext>
            </a:extLst>
          </p:cNvPr>
          <p:cNvPicPr>
            <a:picLocks noChangeAspect="1"/>
          </p:cNvPicPr>
          <p:nvPr/>
        </p:nvPicPr>
        <p:blipFill>
          <a:blip r:embed="rId5"/>
          <a:stretch>
            <a:fillRect/>
          </a:stretch>
        </p:blipFill>
        <p:spPr>
          <a:xfrm>
            <a:off x="180475" y="3515105"/>
            <a:ext cx="7025777" cy="37925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What Is My Purpose?</a:t>
            </a:r>
          </a:p>
          <a:p>
            <a:pPr algn="ctr"/>
            <a:r>
              <a:rPr lang="en-US" b="1" dirty="0"/>
              <a:t>Written Stage Briefing</a:t>
            </a:r>
          </a:p>
          <a:p>
            <a:r>
              <a:rPr lang="en-US" dirty="0"/>
              <a:t>Scoring: Comstock</a:t>
            </a:r>
            <a:br>
              <a:rPr lang="en-US" dirty="0"/>
            </a:br>
            <a:r>
              <a:rPr lang="en-US" dirty="0"/>
              <a:t>Rounds: 29</a:t>
            </a:r>
          </a:p>
          <a:p>
            <a:r>
              <a:rPr lang="en-US" dirty="0"/>
              <a:t>Targets: 14 USPSA, 1 Steel</a:t>
            </a:r>
          </a:p>
          <a:p>
            <a:endParaRPr lang="en-US" dirty="0"/>
          </a:p>
          <a:p>
            <a:r>
              <a:rPr lang="en-US" dirty="0"/>
              <a:t>Handgun start position: anywhere inside the shooting area, wrists below belt. Handgun is loaded and holstered.</a:t>
            </a:r>
          </a:p>
          <a:p>
            <a:endParaRPr lang="en-US" dirty="0"/>
          </a:p>
          <a:p>
            <a:r>
              <a:rPr lang="en-US" dirty="0"/>
              <a:t>PCC start position: anywhere inside the shooting area, stock on belt. Loaded carbine is held with both hands, safety on.</a:t>
            </a:r>
          </a:p>
          <a:p>
            <a:endParaRPr lang="en-US" dirty="0"/>
          </a:p>
          <a:p>
            <a:r>
              <a:rPr lang="en-US" dirty="0"/>
              <a:t>Stage Procedure: on the audible start signal, engage targets as they become available from within the shooting area. The swinger is activated by the stomp pad and remains visible at rest.</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84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Open?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A2</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34D24D4-6E48-F586-1682-D6B0AA136112}"/>
              </a:ext>
            </a:extLst>
          </p:cNvPr>
          <p:cNvPicPr>
            <a:picLocks noChangeAspect="1"/>
          </p:cNvPicPr>
          <p:nvPr/>
        </p:nvPicPr>
        <p:blipFill>
          <a:blip r:embed="rId5"/>
          <a:stretch>
            <a:fillRect/>
          </a:stretch>
        </p:blipFill>
        <p:spPr>
          <a:xfrm>
            <a:off x="180475" y="3450607"/>
            <a:ext cx="7025777" cy="5593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All Open?</a:t>
            </a:r>
          </a:p>
          <a:p>
            <a:pPr algn="ctr"/>
            <a:r>
              <a:rPr lang="en-US" b="1" dirty="0"/>
              <a:t>Written Stage Briefing</a:t>
            </a:r>
          </a:p>
          <a:p>
            <a:r>
              <a:rPr lang="en-US" dirty="0"/>
              <a:t>Scoring: Comstock</a:t>
            </a:r>
            <a:br>
              <a:rPr lang="en-US" dirty="0"/>
            </a:br>
            <a:r>
              <a:rPr lang="en-US" dirty="0"/>
              <a:t>Rounds: 27 rounds</a:t>
            </a:r>
          </a:p>
          <a:p>
            <a:r>
              <a:rPr lang="en-US" dirty="0"/>
              <a:t>Targets: 12 IPSC, 3 steel</a:t>
            </a:r>
          </a:p>
          <a:p>
            <a:endParaRPr lang="en-US" dirty="0"/>
          </a:p>
          <a:p>
            <a:r>
              <a:rPr lang="en-US" dirty="0"/>
              <a:t>Handgun start position: Heels on X’s, wrists below belt. Handgun is loaded and holstered.</a:t>
            </a:r>
          </a:p>
          <a:p>
            <a:endParaRPr lang="en-US" dirty="0"/>
          </a:p>
          <a:p>
            <a:r>
              <a:rPr lang="en-US" dirty="0"/>
              <a:t>PCC start position: heels on X’s, stock on belt. Loaded carbine is held with both hands, safety on.</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127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Odd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B1</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targets (12 + 2NS)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D37F4D8-A8BA-0538-1141-E814B369AD3F}"/>
              </a:ext>
            </a:extLst>
          </p:cNvPr>
          <p:cNvPicPr>
            <a:picLocks noChangeAspect="1"/>
          </p:cNvPicPr>
          <p:nvPr/>
        </p:nvPicPr>
        <p:blipFill>
          <a:blip r:embed="rId5"/>
          <a:stretch>
            <a:fillRect/>
          </a:stretch>
        </p:blipFill>
        <p:spPr>
          <a:xfrm>
            <a:off x="192330" y="3287747"/>
            <a:ext cx="6930539" cy="62458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416320"/>
          </a:xfrm>
          <a:prstGeom prst="rect">
            <a:avLst/>
          </a:prstGeom>
          <a:noFill/>
        </p:spPr>
        <p:txBody>
          <a:bodyPr wrap="square" rtlCol="0">
            <a:spAutoFit/>
          </a:bodyPr>
          <a:lstStyle/>
          <a:p>
            <a:pPr algn="ctr"/>
            <a:r>
              <a:rPr lang="en-US" b="1" dirty="0"/>
              <a:t>Odd</a:t>
            </a:r>
          </a:p>
          <a:p>
            <a:pPr algn="ctr"/>
            <a:r>
              <a:rPr lang="en-US" b="1" dirty="0"/>
              <a:t>Written Stage Briefing</a:t>
            </a:r>
          </a:p>
          <a:p>
            <a:r>
              <a:rPr lang="en-US" dirty="0"/>
              <a:t>Scoring: Comstock</a:t>
            </a:r>
            <a:br>
              <a:rPr lang="en-US" dirty="0"/>
            </a:br>
            <a:r>
              <a:rPr lang="en-US" dirty="0"/>
              <a:t>Rounds: 31</a:t>
            </a:r>
          </a:p>
          <a:p>
            <a:r>
              <a:rPr lang="en-US" dirty="0"/>
              <a:t>Targets: 14 IPSC, 3 steel</a:t>
            </a:r>
          </a:p>
          <a:p>
            <a:endParaRPr lang="en-US" dirty="0"/>
          </a:p>
          <a:p>
            <a:r>
              <a:rPr lang="en-US" dirty="0"/>
              <a:t>Start position: feet on X’s, palms on marks. Firearm is unloaded on either barrel, unpropped. First magazine to be used on stage is on the opposite barrel.</a:t>
            </a:r>
          </a:p>
          <a:p>
            <a:endParaRPr lang="en-US" dirty="0"/>
          </a:p>
          <a:p>
            <a:r>
              <a:rPr lang="en-US" dirty="0"/>
              <a:t>Stage Procedure: on the audible start signal, engage targets as they become available from within the shooting area.</a:t>
            </a:r>
          </a:p>
        </p:txBody>
      </p:sp>
      <p:pic>
        <p:nvPicPr>
          <p:cNvPr id="3" name="Picture 2">
            <a:extLst>
              <a:ext uri="{FF2B5EF4-FFF2-40B4-BE49-F238E27FC236}">
                <a16:creationId xmlns:a16="http://schemas.microsoft.com/office/drawing/2014/main" id="{A15C676E-F02D-02CD-C480-24569FD4F957}"/>
              </a:ext>
            </a:extLst>
          </p:cNvPr>
          <p:cNvPicPr>
            <a:picLocks noChangeAspect="1"/>
          </p:cNvPicPr>
          <p:nvPr/>
        </p:nvPicPr>
        <p:blipFill>
          <a:blip r:embed="rId2"/>
          <a:srcRect/>
          <a:stretch/>
        </p:blipFill>
        <p:spPr>
          <a:xfrm>
            <a:off x="273464" y="61911"/>
            <a:ext cx="972617" cy="972617"/>
          </a:xfrm>
          <a:prstGeom prst="rect">
            <a:avLst/>
          </a:prstGeom>
        </p:spPr>
      </p:pic>
      <p:pic>
        <p:nvPicPr>
          <p:cNvPr id="4" name="Picture 3">
            <a:extLst>
              <a:ext uri="{FF2B5EF4-FFF2-40B4-BE49-F238E27FC236}">
                <a16:creationId xmlns:a16="http://schemas.microsoft.com/office/drawing/2014/main" id="{6E128C95-BE24-EB75-62BF-82970BC24D12}"/>
              </a:ext>
            </a:extLst>
          </p:cNvPr>
          <p:cNvPicPr>
            <a:picLocks noChangeAspect="1"/>
          </p:cNvPicPr>
          <p:nvPr/>
        </p:nvPicPr>
        <p:blipFill>
          <a:blip r:embed="rId3"/>
          <a:srcRect/>
          <a:stretch/>
        </p:blipFill>
        <p:spPr bwMode="auto">
          <a:xfrm>
            <a:off x="6136278" y="63241"/>
            <a:ext cx="1019775" cy="98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Practical Shooters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 Careful What You Wish For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B3</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IPSC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50%,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targets (10 + 1NS)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srcRect/>
          <a:stretch/>
        </p:blipFill>
        <p:spPr>
          <a:xfrm>
            <a:off x="180475" y="223710"/>
            <a:ext cx="1053128" cy="1053128"/>
          </a:xfrm>
          <a:prstGeom prst="rect">
            <a:avLst/>
          </a:prstGeom>
        </p:spPr>
      </p:pic>
      <p:pic>
        <p:nvPicPr>
          <p:cNvPr id="185" name="Picture 184"/>
          <p:cNvPicPr>
            <a:picLocks noChangeAspect="1"/>
          </p:cNvPicPr>
          <p:nvPr/>
        </p:nvPicPr>
        <p:blipFill>
          <a:blip r:embed="rId4"/>
          <a:srcRect/>
          <a:stretch/>
        </p:blipFill>
        <p:spPr bwMode="auto">
          <a:xfrm>
            <a:off x="6222003" y="260077"/>
            <a:ext cx="984250" cy="9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1B86D8B-C086-D374-0D22-7B0D675D7720}"/>
              </a:ext>
            </a:extLst>
          </p:cNvPr>
          <p:cNvPicPr>
            <a:picLocks noChangeAspect="1"/>
          </p:cNvPicPr>
          <p:nvPr/>
        </p:nvPicPr>
        <p:blipFill>
          <a:blip r:embed="rId5"/>
          <a:stretch>
            <a:fillRect/>
          </a:stretch>
        </p:blipFill>
        <p:spPr>
          <a:xfrm>
            <a:off x="180475" y="3581083"/>
            <a:ext cx="7025777" cy="426601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1698</TotalTime>
  <Words>839</Words>
  <Application>Microsoft Office PowerPoint</Application>
  <PresentationFormat>Custom</PresentationFormat>
  <Paragraphs>173</Paragraphs>
  <Slides>12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226</cp:revision>
  <cp:lastPrinted>2016-01-15T21:54:08Z</cp:lastPrinted>
  <dcterms:created xsi:type="dcterms:W3CDTF">2002-08-21T12:11:08Z</dcterms:created>
  <dcterms:modified xsi:type="dcterms:W3CDTF">2023-02-25T04:13:21Z</dcterms:modified>
  <cp:category>Shooting</cp:category>
</cp:coreProperties>
</file>